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1EF"/>
    <a:srgbClr val="EBE4E4"/>
    <a:srgbClr val="000000"/>
    <a:srgbClr val="EF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snapToObjects="1">
      <p:cViewPr>
        <p:scale>
          <a:sx n="54" d="100"/>
          <a:sy n="54" d="100"/>
        </p:scale>
        <p:origin x="3360" y="18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8E95D0-7F55-CB45-A8C5-A0B5975619F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A9138F33-3EAC-1E49-8644-6D799E4BAE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057E75EC-E930-E647-BC0B-212AD985992D}"/>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D3DA5E10-20C1-054D-ACFA-2E50873A31E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3863D76-D904-8447-B310-06610F9C3C45}"/>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491034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75D693-4A03-8141-BFE4-56F6D324FCA9}"/>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717DD5D-2EC6-7C4F-BFF6-67607C2A75A7}"/>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43141B6-C529-4640-B786-33D7D14F27BC}"/>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7A409B57-97EC-D746-A31F-56B4EE270C0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E73CCC5-796C-F34F-A53B-CFF1336DE6A6}"/>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4021155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568D47D7-344C-404E-A550-929E2E251BC7}"/>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C9DD50C-6E29-F145-81EE-3E30F879E32F}"/>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78A3676-E72B-FC4F-A022-3247B718F298}"/>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B3017A55-A85C-804C-93BA-BF4E77A2935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4333ED1-D4F2-6D40-9B96-2B70825427A2}"/>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196550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C73BAD-D28F-134F-86A4-2178891357A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9EC13D08-49BD-5A48-8E01-577816A565D1}"/>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B64DDCA-B8C3-0B41-BA7C-A692FF9A9451}"/>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21060695-DA02-8543-A404-E3A1B524B5F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0C650CB-0E4F-7946-BBAA-8A1364E95A92}"/>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8551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4A3BC0-B81F-EB4E-9B91-84C3B58A5276}"/>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73B72E3-7305-F441-8978-97611F328B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0F3B50D-FAC5-0B46-BDFD-9DC8F7738E02}"/>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853C48AB-3E32-274C-B253-B088274CA66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30DCBC5-061A-C942-B02E-5CA551C808F9}"/>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539988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725D99-9297-ED42-A6E2-A67005E82B8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E4E83E5-0279-524E-BB04-2B1E5128594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93C2EB1-3C7D-3D47-B55F-1BA43102222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E9AA8E20-8C64-CF4A-99A7-71D8DEA00B57}"/>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86B25E17-2991-8341-A958-F1BC6401F90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3390489-91A9-BE4F-95E4-54F9B55C9173}"/>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767173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6261DE-BFD5-8D4F-B3CD-4D5E84793D1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3DBA7E0-584C-0648-9B44-F4D8E98CBB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02ACC03-2761-7E4D-8B38-6270750F713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16D52949-E020-6747-8305-CF3DAA34F2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3AC1605-F62A-8149-984F-AC2182F61435}"/>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492F0DE0-866B-974D-8748-44351D02D91B}"/>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8" name="Espace réservé du pied de page 7">
            <a:extLst>
              <a:ext uri="{FF2B5EF4-FFF2-40B4-BE49-F238E27FC236}">
                <a16:creationId xmlns:a16="http://schemas.microsoft.com/office/drawing/2014/main" id="{22BF4E07-4E77-8C4E-98E4-6841E4D13A7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527315A3-B63A-4845-980C-6BA4F2715383}"/>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6538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134EB7-C6B3-F743-A9A1-F5866EFB15F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3C12DA52-8B97-0041-A17B-A450C76CEE3F}"/>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4" name="Espace réservé du pied de page 3">
            <a:extLst>
              <a:ext uri="{FF2B5EF4-FFF2-40B4-BE49-F238E27FC236}">
                <a16:creationId xmlns:a16="http://schemas.microsoft.com/office/drawing/2014/main" id="{2A0D07D5-D52D-5B44-980E-17B23ECC6EE3}"/>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1B131621-683D-9949-B9E6-9CE4188B5116}"/>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941724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A9041236-0FBB-BC4E-9F26-3B4BEC85C830}"/>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3" name="Espace réservé du pied de page 2">
            <a:extLst>
              <a:ext uri="{FF2B5EF4-FFF2-40B4-BE49-F238E27FC236}">
                <a16:creationId xmlns:a16="http://schemas.microsoft.com/office/drawing/2014/main" id="{DBDBB0D2-A81F-A24D-83EE-C3EB1F8D1CFE}"/>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F52A2644-B254-524D-AD23-E14E6FDDA2CB}"/>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634123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A517F0-5F09-2645-B7C7-1DD68E9ABE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E28417E0-EC75-6948-B87B-148CD519AE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5C8AC2A2-A544-4941-9F30-7A649CDE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DCE59D1-BA2C-A749-9690-EEC8F3E3BC8D}"/>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9B157344-C8E1-C54B-AC19-E36925147F0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84B24C2-45C6-574D-BF5D-DAF4A61688EA}"/>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4043319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B0C93D-1218-4C48-92C4-9F76325A90E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FA88880-BD5E-CE45-A9EE-2C18F9BFA6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B872A5EA-0D68-4841-964E-4CE94C47A6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8BC4D0E-410D-E44F-98D7-F03B008B84E3}"/>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00805DCC-B09B-B54F-B229-B1F910B09B9C}"/>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BEA0E13-9A5A-2746-B4DB-3DEF8F8BFF9A}"/>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3868927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A06D6B19-0FC9-1940-A0BC-34355185C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FB7ABD4A-723A-DC4B-A54B-B32C046CEE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7902088-0E62-0C40-8F91-4C1D616620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A7378CCF-30AB-0949-B6ED-1F33201B0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950B428-8F57-4144-85D8-9432AFD0BC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307841-F2F3-7647-9F1A-CD8CA8224E00}" type="slidenum">
              <a:rPr lang="fr-FR" smtClean="0"/>
              <a:t>‹N°›</a:t>
            </a:fld>
            <a:endParaRPr lang="fr-FR"/>
          </a:p>
        </p:txBody>
      </p:sp>
    </p:spTree>
    <p:extLst>
      <p:ext uri="{BB962C8B-B14F-4D97-AF65-F5344CB8AC3E}">
        <p14:creationId xmlns:p14="http://schemas.microsoft.com/office/powerpoint/2010/main" val="4244430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388ADCD7-31E7-784E-A6FA-3F5DB8CA8661}"/>
              </a:ext>
            </a:extLst>
          </p:cNvPr>
          <p:cNvPicPr>
            <a:picLocks noChangeAspect="1"/>
          </p:cNvPicPr>
          <p:nvPr/>
        </p:nvPicPr>
        <p:blipFill>
          <a:blip r:embed="rId2"/>
          <a:stretch>
            <a:fillRect/>
          </a:stretch>
        </p:blipFill>
        <p:spPr>
          <a:xfrm>
            <a:off x="1" y="-835401"/>
            <a:ext cx="12191999" cy="8354001"/>
          </a:xfrm>
          <a:prstGeom prst="rect">
            <a:avLst/>
          </a:prstGeom>
        </p:spPr>
      </p:pic>
    </p:spTree>
    <p:extLst>
      <p:ext uri="{BB962C8B-B14F-4D97-AF65-F5344CB8AC3E}">
        <p14:creationId xmlns:p14="http://schemas.microsoft.com/office/powerpoint/2010/main" val="2523618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Accessibilité après optimisation</a:t>
            </a:r>
          </a:p>
        </p:txBody>
      </p:sp>
    </p:spTree>
    <p:extLst>
      <p:ext uri="{BB962C8B-B14F-4D97-AF65-F5344CB8AC3E}">
        <p14:creationId xmlns:p14="http://schemas.microsoft.com/office/powerpoint/2010/main" val="1877515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87032BA-4D2D-F94A-A5FA-103B005D67D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966056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Modifications effectuées</a:t>
            </a:r>
          </a:p>
        </p:txBody>
      </p:sp>
    </p:spTree>
    <p:extLst>
      <p:ext uri="{BB962C8B-B14F-4D97-AF65-F5344CB8AC3E}">
        <p14:creationId xmlns:p14="http://schemas.microsoft.com/office/powerpoint/2010/main" val="10778041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ZoneTexte 1">
            <a:extLst>
              <a:ext uri="{FF2B5EF4-FFF2-40B4-BE49-F238E27FC236}">
                <a16:creationId xmlns:a16="http://schemas.microsoft.com/office/drawing/2014/main" id="{E9E7EAE7-3F62-DE42-923D-BFB18F73BCBA}"/>
              </a:ext>
            </a:extLst>
          </p:cNvPr>
          <p:cNvSpPr txBox="1"/>
          <p:nvPr/>
        </p:nvSpPr>
        <p:spPr>
          <a:xfrm>
            <a:off x="2863516" y="2090172"/>
            <a:ext cx="5955632" cy="2677656"/>
          </a:xfrm>
          <a:prstGeom prst="rect">
            <a:avLst/>
          </a:prstGeom>
          <a:noFill/>
        </p:spPr>
        <p:txBody>
          <a:bodyPr wrap="square" rtlCol="0">
            <a:spAutoFit/>
          </a:bodyPr>
          <a:lstStyle/>
          <a:p>
            <a:pPr algn="just"/>
            <a:r>
              <a:rPr lang="fr-FR" sz="2400" dirty="0"/>
              <a:t>● Texte alternatif sur les images </a:t>
            </a:r>
          </a:p>
          <a:p>
            <a:pPr algn="just"/>
            <a:r>
              <a:rPr lang="fr-FR" sz="2400" dirty="0"/>
              <a:t>● Label </a:t>
            </a:r>
          </a:p>
          <a:p>
            <a:pPr algn="just"/>
            <a:r>
              <a:rPr lang="fr-FR" sz="2400" dirty="0"/>
              <a:t>● Un titre sur la page </a:t>
            </a:r>
          </a:p>
          <a:p>
            <a:pPr algn="just"/>
            <a:r>
              <a:rPr lang="fr-FR" sz="2400" dirty="0"/>
              <a:t>● Définis une langue sur le site </a:t>
            </a:r>
          </a:p>
          <a:p>
            <a:pPr algn="just"/>
            <a:r>
              <a:rPr lang="fr-FR" sz="2400" dirty="0"/>
              <a:t>● Sémantique </a:t>
            </a:r>
          </a:p>
          <a:p>
            <a:pPr algn="just"/>
            <a:r>
              <a:rPr lang="fr-FR" sz="2400" dirty="0"/>
              <a:t>● Modification </a:t>
            </a:r>
            <a:r>
              <a:rPr lang="fr-FR" sz="2400" dirty="0" err="1"/>
              <a:t>css</a:t>
            </a:r>
            <a:r>
              <a:rPr lang="fr-FR" sz="2400" dirty="0"/>
              <a:t> </a:t>
            </a:r>
          </a:p>
          <a:p>
            <a:pPr algn="just"/>
            <a:r>
              <a:rPr lang="fr-FR" sz="2400" dirty="0"/>
              <a:t>● SEO</a:t>
            </a:r>
          </a:p>
        </p:txBody>
      </p:sp>
    </p:spTree>
    <p:extLst>
      <p:ext uri="{BB962C8B-B14F-4D97-AF65-F5344CB8AC3E}">
        <p14:creationId xmlns:p14="http://schemas.microsoft.com/office/powerpoint/2010/main" val="13214457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284670" y="1859340"/>
            <a:ext cx="11622657" cy="1569660"/>
          </a:xfrm>
          <a:prstGeom prst="rect">
            <a:avLst/>
          </a:prstGeom>
          <a:noFill/>
        </p:spPr>
        <p:txBody>
          <a:bodyPr wrap="square" rtlCol="0">
            <a:spAutoFit/>
          </a:bodyPr>
          <a:lstStyle/>
          <a:p>
            <a:pPr algn="ctr"/>
            <a:r>
              <a:rPr lang="fr-FR" sz="4800" dirty="0">
                <a:solidFill>
                  <a:schemeClr val="accent4">
                    <a:lumMod val="75000"/>
                  </a:schemeClr>
                </a:solidFill>
                <a:latin typeface="Apple Chancery" panose="03020702040506060504" pitchFamily="66" charset="-79"/>
                <a:cs typeface="Apple Chancery" panose="03020702040506060504" pitchFamily="66" charset="-79"/>
              </a:rPr>
              <a:t>Détails de réalisations additionnelles à la demande du client</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Cahier de recette</a:t>
            </a:r>
          </a:p>
        </p:txBody>
      </p:sp>
    </p:spTree>
    <p:extLst>
      <p:ext uri="{BB962C8B-B14F-4D97-AF65-F5344CB8AC3E}">
        <p14:creationId xmlns:p14="http://schemas.microsoft.com/office/powerpoint/2010/main" val="12626427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aphicFrame>
        <p:nvGraphicFramePr>
          <p:cNvPr id="3" name="Tableau 2">
            <a:extLst>
              <a:ext uri="{FF2B5EF4-FFF2-40B4-BE49-F238E27FC236}">
                <a16:creationId xmlns:a16="http://schemas.microsoft.com/office/drawing/2014/main" id="{4EE58BCF-F14F-FE46-B0DA-F3EE2933AE8D}"/>
              </a:ext>
            </a:extLst>
          </p:cNvPr>
          <p:cNvGraphicFramePr>
            <a:graphicFrameLocks noGrp="1"/>
          </p:cNvGraphicFramePr>
          <p:nvPr>
            <p:extLst>
              <p:ext uri="{D42A27DB-BD31-4B8C-83A1-F6EECF244321}">
                <p14:modId xmlns:p14="http://schemas.microsoft.com/office/powerpoint/2010/main" val="1867449268"/>
              </p:ext>
            </p:extLst>
          </p:nvPr>
        </p:nvGraphicFramePr>
        <p:xfrm>
          <a:off x="177818" y="1362217"/>
          <a:ext cx="11836364" cy="4133566"/>
        </p:xfrm>
        <a:graphic>
          <a:graphicData uri="http://schemas.openxmlformats.org/drawingml/2006/table">
            <a:tbl>
              <a:tblPr firstRow="1" firstCol="1" bandRow="1">
                <a:tableStyleId>{5C22544A-7EE6-4342-B048-85BDC9FD1C3A}</a:tableStyleId>
              </a:tblPr>
              <a:tblGrid>
                <a:gridCol w="375202">
                  <a:extLst>
                    <a:ext uri="{9D8B030D-6E8A-4147-A177-3AD203B41FA5}">
                      <a16:colId xmlns:a16="http://schemas.microsoft.com/office/drawing/2014/main" val="1071643228"/>
                    </a:ext>
                  </a:extLst>
                </a:gridCol>
                <a:gridCol w="2700202">
                  <a:extLst>
                    <a:ext uri="{9D8B030D-6E8A-4147-A177-3AD203B41FA5}">
                      <a16:colId xmlns:a16="http://schemas.microsoft.com/office/drawing/2014/main" val="3196299740"/>
                    </a:ext>
                  </a:extLst>
                </a:gridCol>
                <a:gridCol w="2646423">
                  <a:extLst>
                    <a:ext uri="{9D8B030D-6E8A-4147-A177-3AD203B41FA5}">
                      <a16:colId xmlns:a16="http://schemas.microsoft.com/office/drawing/2014/main" val="1978844666"/>
                    </a:ext>
                  </a:extLst>
                </a:gridCol>
                <a:gridCol w="2157410">
                  <a:extLst>
                    <a:ext uri="{9D8B030D-6E8A-4147-A177-3AD203B41FA5}">
                      <a16:colId xmlns:a16="http://schemas.microsoft.com/office/drawing/2014/main" val="2307445259"/>
                    </a:ext>
                  </a:extLst>
                </a:gridCol>
                <a:gridCol w="1088085">
                  <a:extLst>
                    <a:ext uri="{9D8B030D-6E8A-4147-A177-3AD203B41FA5}">
                      <a16:colId xmlns:a16="http://schemas.microsoft.com/office/drawing/2014/main" val="3974555515"/>
                    </a:ext>
                  </a:extLst>
                </a:gridCol>
                <a:gridCol w="2869042">
                  <a:extLst>
                    <a:ext uri="{9D8B030D-6E8A-4147-A177-3AD203B41FA5}">
                      <a16:colId xmlns:a16="http://schemas.microsoft.com/office/drawing/2014/main" val="575001897"/>
                    </a:ext>
                  </a:extLst>
                </a:gridCol>
              </a:tblGrid>
              <a:tr h="786625">
                <a:tc>
                  <a:txBody>
                    <a:bodyPr/>
                    <a:lstStyle/>
                    <a:p>
                      <a:pPr>
                        <a:lnSpc>
                          <a:spcPct val="115000"/>
                        </a:lnSpc>
                      </a:pPr>
                      <a:r>
                        <a:rPr lang="fr-FR" sz="2000">
                          <a:effectLst/>
                        </a:rPr>
                        <a:t>ID</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Action</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Résultat initial</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Résultat attendu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Statut</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dirty="0">
                          <a:effectLst/>
                        </a:rPr>
                        <a:t>Remarques et commentaires</a:t>
                      </a:r>
                      <a:endParaRPr lang="fr-FR" sz="2200" dirty="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511972443"/>
                  </a:ext>
                </a:extLst>
              </a:tr>
              <a:tr h="1496101">
                <a:tc>
                  <a:txBody>
                    <a:bodyPr/>
                    <a:lstStyle/>
                    <a:p>
                      <a:pPr algn="r">
                        <a:lnSpc>
                          <a:spcPct val="115000"/>
                        </a:lnSpc>
                      </a:pPr>
                      <a:r>
                        <a:rPr lang="fr-FR" sz="2000">
                          <a:effectLst/>
                        </a:rPr>
                        <a:t>1</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Optimisation des images du site : des images trop lourdes rendent la page très longue à charger</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r>
                        <a:rPr lang="fr-FR" sz="2400" dirty="0">
                          <a:effectLst/>
                        </a:rPr>
                        <a:t> </a:t>
                      </a:r>
                    </a:p>
                    <a:p>
                      <a:r>
                        <a:rPr lang="fr-FR" sz="2400" dirty="0">
                          <a:effectLst/>
                        </a:rPr>
                        <a:t>1,4 s</a:t>
                      </a:r>
                      <a:endParaRPr lang="fr-FR" sz="2400" dirty="0">
                        <a:effectLst/>
                        <a:latin typeface="Times New Roman" panose="02020603050405020304" pitchFamily="18" charset="0"/>
                        <a:ea typeface="Times New Roman" panose="02020603050405020304" pitchFamily="18" charset="0"/>
                      </a:endParaRPr>
                    </a:p>
                  </a:txBody>
                  <a:tcPr marL="50021" marR="50021" marT="50021" marB="50021" anchor="b"/>
                </a:tc>
                <a:tc>
                  <a:txBody>
                    <a:bodyPr/>
                    <a:lstStyle/>
                    <a:p>
                      <a:pPr>
                        <a:lnSpc>
                          <a:spcPct val="115000"/>
                        </a:lnSpc>
                      </a:pPr>
                      <a:r>
                        <a:rPr lang="fr-FR" sz="2000">
                          <a:effectLst/>
                        </a:rPr>
                        <a:t>484ms</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Résolu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 </a:t>
                      </a:r>
                      <a:endParaRPr lang="fr-FR" sz="220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628999064"/>
                  </a:ext>
                </a:extLst>
              </a:tr>
              <a:tr h="1850840">
                <a:tc>
                  <a:txBody>
                    <a:bodyPr/>
                    <a:lstStyle/>
                    <a:p>
                      <a:pPr algn="r">
                        <a:lnSpc>
                          <a:spcPct val="115000"/>
                        </a:lnSpc>
                      </a:pPr>
                      <a:r>
                        <a:rPr lang="fr-FR" sz="2000">
                          <a:effectLst/>
                        </a:rPr>
                        <a:t>2</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Optimisation du code et de sa structure, afin d’améliorer le chargement et l’accessibilité du site.</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68%</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100%</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Résolu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dirty="0">
                          <a:effectLst/>
                        </a:rPr>
                        <a:t> </a:t>
                      </a:r>
                      <a:endParaRPr lang="fr-FR" sz="2200" dirty="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1391952910"/>
                  </a:ext>
                </a:extLst>
              </a:tr>
            </a:tbl>
          </a:graphicData>
        </a:graphic>
      </p:graphicFrame>
    </p:spTree>
    <p:extLst>
      <p:ext uri="{BB962C8B-B14F-4D97-AF65-F5344CB8AC3E}">
        <p14:creationId xmlns:p14="http://schemas.microsoft.com/office/powerpoint/2010/main" val="26377622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3013501"/>
            <a:ext cx="10869283" cy="830997"/>
          </a:xfrm>
          <a:prstGeom prst="rect">
            <a:avLst/>
          </a:prstGeom>
          <a:noFill/>
        </p:spPr>
        <p:txBody>
          <a:bodyPr wrap="square" rtlCol="0">
            <a:spAutoFit/>
          </a:bodyPr>
          <a:lstStyle/>
          <a:p>
            <a:pPr algn="ctr"/>
            <a:r>
              <a:rPr lang="fr-FR" sz="4800" dirty="0">
                <a:solidFill>
                  <a:schemeClr val="accent4">
                    <a:lumMod val="75000"/>
                  </a:schemeClr>
                </a:solidFill>
                <a:latin typeface="Apple Chancery" panose="03020702040506060504" pitchFamily="66" charset="-79"/>
                <a:cs typeface="Apple Chancery" panose="03020702040506060504" pitchFamily="66" charset="-79"/>
              </a:rPr>
              <a:t>Rapport complet de l’audit </a:t>
            </a:r>
            <a:r>
              <a:rPr lang="fr-FR" sz="48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4800" dirty="0">
              <a:solidFill>
                <a:schemeClr val="accent4">
                  <a:lumMod val="75000"/>
                </a:schemeClr>
              </a:solidFill>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867046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34AB6B03-060E-8341-A820-A74B5FF525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68191" y="0"/>
            <a:ext cx="2364286" cy="6858000"/>
          </a:xfrm>
          <a:prstGeom prst="rect">
            <a:avLst/>
          </a:prstGeom>
        </p:spPr>
      </p:pic>
    </p:spTree>
    <p:extLst>
      <p:ext uri="{BB962C8B-B14F-4D97-AF65-F5344CB8AC3E}">
        <p14:creationId xmlns:p14="http://schemas.microsoft.com/office/powerpoint/2010/main" val="663667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7" name="ZoneTexte 6">
            <a:extLst>
              <a:ext uri="{FF2B5EF4-FFF2-40B4-BE49-F238E27FC236}">
                <a16:creationId xmlns:a16="http://schemas.microsoft.com/office/drawing/2014/main" id="{E7FE857A-2D3A-9740-8CB9-65C9896BB17C}"/>
              </a:ext>
            </a:extLst>
          </p:cNvPr>
          <p:cNvSpPr txBox="1"/>
          <p:nvPr/>
        </p:nvSpPr>
        <p:spPr>
          <a:xfrm>
            <a:off x="2886885" y="2277471"/>
            <a:ext cx="6418229"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Score </a:t>
            </a:r>
            <a:r>
              <a:rPr lang="fr-FR" sz="60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6000" dirty="0">
              <a:solidFill>
                <a:schemeClr val="accent4">
                  <a:lumMod val="75000"/>
                </a:schemeClr>
              </a:solidFill>
              <a:latin typeface="Apple Chancery" panose="03020702040506060504" pitchFamily="66" charset="-79"/>
              <a:cs typeface="Apple Chancery" panose="03020702040506060504" pitchFamily="66" charset="-79"/>
            </a:endParaRPr>
          </a:p>
        </p:txBody>
      </p:sp>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Score </a:t>
            </a:r>
            <a:r>
              <a:rPr lang="fr-FR" sz="4000" dirty="0" err="1">
                <a:solidFill>
                  <a:schemeClr val="bg1"/>
                </a:solidFill>
                <a:latin typeface="Apple Chancery" panose="03020702040506060504" pitchFamily="66" charset="-79"/>
                <a:cs typeface="Apple Chancery" panose="03020702040506060504" pitchFamily="66" charset="-79"/>
              </a:rPr>
              <a:t>Lighthouse</a:t>
            </a:r>
            <a:r>
              <a:rPr lang="fr-FR" sz="4000" dirty="0">
                <a:solidFill>
                  <a:schemeClr val="bg1"/>
                </a:solidFill>
                <a:latin typeface="Apple Chancery" panose="03020702040506060504" pitchFamily="66" charset="-79"/>
                <a:cs typeface="Apple Chancery" panose="03020702040506060504" pitchFamily="66" charset="-79"/>
              </a:rPr>
              <a:t> avant </a:t>
            </a:r>
            <a:r>
              <a:rPr lang="fr-FR" sz="4000" dirty="0" err="1">
                <a:solidFill>
                  <a:schemeClr val="bg1"/>
                </a:solidFill>
                <a:latin typeface="Apple Chancery" panose="03020702040506060504" pitchFamily="66" charset="-79"/>
                <a:cs typeface="Apple Chancery" panose="03020702040506060504" pitchFamily="66" charset="-79"/>
              </a:rPr>
              <a:t>optimization</a:t>
            </a:r>
            <a:endParaRPr lang="fr-FR" sz="4000" dirty="0">
              <a:solidFill>
                <a:schemeClr val="bg1"/>
              </a:solidFill>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19953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72042618-819C-B84F-B2F6-4A879976A4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54067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7" name="ZoneTexte 6">
            <a:extLst>
              <a:ext uri="{FF2B5EF4-FFF2-40B4-BE49-F238E27FC236}">
                <a16:creationId xmlns:a16="http://schemas.microsoft.com/office/drawing/2014/main" id="{E7FE857A-2D3A-9740-8CB9-65C9896BB17C}"/>
              </a:ext>
            </a:extLst>
          </p:cNvPr>
          <p:cNvSpPr txBox="1"/>
          <p:nvPr/>
        </p:nvSpPr>
        <p:spPr>
          <a:xfrm>
            <a:off x="2886885" y="2277471"/>
            <a:ext cx="6418229"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Score </a:t>
            </a:r>
            <a:r>
              <a:rPr lang="fr-FR" sz="60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6000" dirty="0">
              <a:solidFill>
                <a:schemeClr val="accent4">
                  <a:lumMod val="75000"/>
                </a:schemeClr>
              </a:solidFill>
              <a:latin typeface="Apple Chancery" panose="03020702040506060504" pitchFamily="66" charset="-79"/>
              <a:cs typeface="Apple Chancery" panose="03020702040506060504" pitchFamily="66" charset="-79"/>
            </a:endParaRPr>
          </a:p>
        </p:txBody>
      </p:sp>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Score </a:t>
            </a:r>
            <a:r>
              <a:rPr lang="fr-FR" sz="4000" dirty="0" err="1">
                <a:solidFill>
                  <a:schemeClr val="bg1"/>
                </a:solidFill>
                <a:latin typeface="Apple Chancery" panose="03020702040506060504" pitchFamily="66" charset="-79"/>
                <a:cs typeface="Apple Chancery" panose="03020702040506060504" pitchFamily="66" charset="-79"/>
              </a:rPr>
              <a:t>Lighthouse</a:t>
            </a:r>
            <a:r>
              <a:rPr lang="fr-FR" sz="4000" dirty="0">
                <a:solidFill>
                  <a:schemeClr val="bg1"/>
                </a:solidFill>
                <a:latin typeface="Apple Chancery" panose="03020702040506060504" pitchFamily="66" charset="-79"/>
                <a:cs typeface="Apple Chancery" panose="03020702040506060504" pitchFamily="66" charset="-79"/>
              </a:rPr>
              <a:t> après optimisation</a:t>
            </a:r>
          </a:p>
        </p:txBody>
      </p:sp>
    </p:spTree>
    <p:extLst>
      <p:ext uri="{BB962C8B-B14F-4D97-AF65-F5344CB8AC3E}">
        <p14:creationId xmlns:p14="http://schemas.microsoft.com/office/powerpoint/2010/main" val="441411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0F44E0E-A40C-A54F-8214-7746A9ED2D0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368" y="1"/>
            <a:ext cx="12162631" cy="6858000"/>
          </a:xfrm>
          <a:prstGeom prst="rect">
            <a:avLst/>
          </a:prstGeom>
        </p:spPr>
      </p:pic>
    </p:spTree>
    <p:extLst>
      <p:ext uri="{BB962C8B-B14F-4D97-AF65-F5344CB8AC3E}">
        <p14:creationId xmlns:p14="http://schemas.microsoft.com/office/powerpoint/2010/main" val="1450088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111110"/>
            <a:ext cx="10869283" cy="1938992"/>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Détails des optimisations et interventions effectuées</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4050102"/>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Les images</a:t>
            </a:r>
          </a:p>
        </p:txBody>
      </p:sp>
    </p:spTree>
    <p:extLst>
      <p:ext uri="{BB962C8B-B14F-4D97-AF65-F5344CB8AC3E}">
        <p14:creationId xmlns:p14="http://schemas.microsoft.com/office/powerpoint/2010/main" val="3334969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ZoneTexte 1">
            <a:extLst>
              <a:ext uri="{FF2B5EF4-FFF2-40B4-BE49-F238E27FC236}">
                <a16:creationId xmlns:a16="http://schemas.microsoft.com/office/drawing/2014/main" id="{E9E7EAE7-3F62-DE42-923D-BFB18F73BCBA}"/>
              </a:ext>
            </a:extLst>
          </p:cNvPr>
          <p:cNvSpPr txBox="1"/>
          <p:nvPr/>
        </p:nvSpPr>
        <p:spPr>
          <a:xfrm>
            <a:off x="224287" y="1404971"/>
            <a:ext cx="5871713" cy="4401205"/>
          </a:xfrm>
          <a:prstGeom prst="rect">
            <a:avLst/>
          </a:prstGeom>
          <a:noFill/>
        </p:spPr>
        <p:txBody>
          <a:bodyPr wrap="square" rtlCol="0">
            <a:spAutoFit/>
          </a:bodyPr>
          <a:lstStyle/>
          <a:p>
            <a:r>
              <a:rPr lang="fr-FR" sz="2000" dirty="0"/>
              <a:t>Le projet comporte originellement 15 images pour un poids total de 30,9 MB. Nous avons effectué les modifications suivantes aux images :</a:t>
            </a:r>
          </a:p>
          <a:p>
            <a:endParaRPr lang="fr-FR" sz="2000" dirty="0"/>
          </a:p>
          <a:p>
            <a:r>
              <a:rPr lang="fr-FR" sz="2000" dirty="0"/>
              <a:t> ● Optimisez les images </a:t>
            </a:r>
          </a:p>
          <a:p>
            <a:r>
              <a:rPr lang="fr-FR" sz="2000" dirty="0"/>
              <a:t>● Compression intelligente en diminuant sélectivement le nombre de couleurs dans l'image, moins d'octets sont nécessaires pour stocker les données. L'effet est presque invisible, mais cela fait une très grande différence dans la taille du fichier </a:t>
            </a:r>
          </a:p>
          <a:p>
            <a:r>
              <a:rPr lang="fr-FR" sz="2000" dirty="0"/>
              <a:t>● Redimensionner les images</a:t>
            </a:r>
          </a:p>
          <a:p>
            <a:r>
              <a:rPr lang="fr-FR" sz="2000" dirty="0"/>
              <a:t>● Changer le format de l'image Après les modifications, le poids total des images est de  659 ko, soit un gain de 90 %.</a:t>
            </a:r>
          </a:p>
        </p:txBody>
      </p:sp>
      <p:pic>
        <p:nvPicPr>
          <p:cNvPr id="5" name="Image 4">
            <a:extLst>
              <a:ext uri="{FF2B5EF4-FFF2-40B4-BE49-F238E27FC236}">
                <a16:creationId xmlns:a16="http://schemas.microsoft.com/office/drawing/2014/main" id="{F49F46ED-E451-3244-9D03-3CD66B4C07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00434" y="922954"/>
            <a:ext cx="5825211" cy="5012092"/>
          </a:xfrm>
          <a:prstGeom prst="rect">
            <a:avLst/>
          </a:prstGeom>
        </p:spPr>
      </p:pic>
    </p:spTree>
    <p:extLst>
      <p:ext uri="{BB962C8B-B14F-4D97-AF65-F5344CB8AC3E}">
        <p14:creationId xmlns:p14="http://schemas.microsoft.com/office/powerpoint/2010/main" val="3836883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Accessibilité avant optimisation</a:t>
            </a:r>
          </a:p>
        </p:txBody>
      </p:sp>
    </p:spTree>
    <p:extLst>
      <p:ext uri="{BB962C8B-B14F-4D97-AF65-F5344CB8AC3E}">
        <p14:creationId xmlns:p14="http://schemas.microsoft.com/office/powerpoint/2010/main" val="3672967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540FD29-B073-8341-92C6-7CD243F405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extLst>
      <p:ext uri="{BB962C8B-B14F-4D97-AF65-F5344CB8AC3E}">
        <p14:creationId xmlns:p14="http://schemas.microsoft.com/office/powerpoint/2010/main" val="135087567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TotalTime>
  <Words>237</Words>
  <Application>Microsoft Macintosh PowerPoint</Application>
  <PresentationFormat>Grand écran</PresentationFormat>
  <Paragraphs>47</Paragraphs>
  <Slides>17</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17</vt:i4>
      </vt:variant>
    </vt:vector>
  </HeadingPairs>
  <TitlesOfParts>
    <vt:vector size="23" baseType="lpstr">
      <vt:lpstr>Apple Chancery</vt:lpstr>
      <vt:lpstr>Arial</vt:lpstr>
      <vt:lpstr>Calibri</vt:lpstr>
      <vt:lpstr>Calibri Light</vt:lpstr>
      <vt:lpstr>Times New Roman</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Microsoft Office User</dc:creator>
  <cp:lastModifiedBy>Microsoft Office User</cp:lastModifiedBy>
  <cp:revision>1</cp:revision>
  <dcterms:created xsi:type="dcterms:W3CDTF">2023-08-05T11:11:32Z</dcterms:created>
  <dcterms:modified xsi:type="dcterms:W3CDTF">2023-08-05T12:53:10Z</dcterms:modified>
</cp:coreProperties>
</file>

<file path=docProps/thumbnail.jpeg>
</file>